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7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06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1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0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9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3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23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4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60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93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DB71-97FE-41E5-A096-C06A00F62A45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98E5-77D0-4173-ACCD-64F67D8580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4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uk-UA" altLang="uk-UA" b="1">
                <a:solidFill>
                  <a:prstClr val="black"/>
                </a:solidFill>
                <a:latin typeface="Times New Roman" panose="02020603050405020304" pitchFamily="18" charset="0"/>
              </a:rPr>
              <a:t>ВАША ПОВЕДІНКА ПРИ ВИЯВЛЕННІ ПІДОЗРІЛОГО ПРЕДМЕТУ</a:t>
            </a:r>
            <a:endParaRPr lang="uk-UA" altLang="uk-UA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4783" y="1347190"/>
            <a:ext cx="7246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indent="342900" algn="ctr">
              <a:spcAft>
                <a:spcPts val="0"/>
              </a:spcAft>
              <a:tabLst>
                <a:tab pos="-457200" algn="l"/>
              </a:tabLst>
            </a:pPr>
            <a:r>
              <a:rPr lang="uk-UA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 громадському транспорті</a:t>
            </a:r>
          </a:p>
          <a:p>
            <a:pPr marL="285750" marR="111125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опитайте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людей, що знаходяться поруч та спробуйте встановити приналежність предмета та хто міг його залишити;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якщо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господар не встановлений, негайно повідомте про знахідку водію.</a:t>
            </a:r>
            <a:endParaRPr lang="uk-UA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87" y="1333939"/>
            <a:ext cx="1467913" cy="131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6" y="2608167"/>
            <a:ext cx="1879302" cy="146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60105" y="2748753"/>
            <a:ext cx="6848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indent="342900" algn="ctr">
              <a:spcAft>
                <a:spcPts val="0"/>
              </a:spcAft>
              <a:tabLst>
                <a:tab pos="-457200" algn="l"/>
              </a:tabLst>
            </a:pPr>
            <a:r>
              <a:rPr lang="uk-UA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 під'їзді свого будинку</a:t>
            </a:r>
          </a:p>
          <a:p>
            <a:pPr marL="285750" marR="111125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опитайте сусідів, можливо він належить їм;</a:t>
            </a:r>
          </a:p>
          <a:p>
            <a:pPr marL="285750" marR="111125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якщо власника не встановлено - негайно повідомте про знахідку у відділення міліції.</a:t>
            </a:r>
            <a:endParaRPr lang="uk-UA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350" y="5018133"/>
            <a:ext cx="2457050" cy="163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4782" y="4498691"/>
            <a:ext cx="6376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адміністративній </a:t>
            </a:r>
            <a:r>
              <a:rPr lang="uk-UA" sz="16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будівлі</a:t>
            </a:r>
            <a:endParaRPr lang="uk-UA" sz="1600" b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uk-UA" sz="1600" dirty="0"/>
              <a:t>•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негайно повідомте про знахідку керівнику </a:t>
            </a: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адміністрації.</a:t>
            </a:r>
            <a:endParaRPr lang="uk-UA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 всіх перерахованих </a:t>
            </a:r>
            <a:r>
              <a:rPr lang="uk-UA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випадках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не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чіпайте і не відкривайте знахідку;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зафіксуйте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час виявлення знахідки;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постарайтеся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зробити так, щоб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люди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відійшли якомога далі від небезпечної знахідки;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обов'язково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дочекайтеся прибуття оперативно-слідчої групи.</a:t>
            </a:r>
          </a:p>
        </p:txBody>
      </p:sp>
    </p:spTree>
    <p:extLst>
      <p:ext uri="{BB962C8B-B14F-4D97-AF65-F5344CB8AC3E}">
        <p14:creationId xmlns:p14="http://schemas.microsoft.com/office/powerpoint/2010/main" val="34621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latin typeface="Times New Roman" panose="02020603050405020304" pitchFamily="18" charset="0"/>
              </a:rPr>
              <a:t>ЯК ДІЯТИ, ЯКЩО ВИ ПОТРАПИЛИ В ПЕРЕСТРІЛКУ?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784" y="1161121"/>
            <a:ext cx="6702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відразу ж ляжте і озирніться не піднімаючись у повний зріст;</a:t>
            </a:r>
          </a:p>
          <a:p>
            <a:pPr marL="288000" indent="-28800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при першій можливості сховайтеся в під'їзді житлового будинку, в підземному переході і дочекайтеся закінчення перестрілки;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18" y="1289910"/>
            <a:ext cx="2131082" cy="136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5" y="2436170"/>
            <a:ext cx="1963108" cy="130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66681" y="2539658"/>
            <a:ext cx="450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укриттям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можуть служити виступи будівель, пам'ятники, бетонні стовпи, бордюри, канави;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317" y="3512708"/>
            <a:ext cx="2131083" cy="151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4783" y="3773368"/>
            <a:ext cx="6599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застосуйте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заходи по порятунку дітей, при необхідності прикрийте їх собою;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якщо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стрільба застала Вас вдома сховайтеся у ванній кімнаті і ляжте на підлогу, оскільки перебування у кімнаті небезпечне через можливі рикошети;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83" y="5224707"/>
            <a:ext cx="2106453" cy="132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85624" y="5898157"/>
            <a:ext cx="652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при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можливості повідомте про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подію працівникам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правоохоронних органів.</a:t>
            </a:r>
          </a:p>
        </p:txBody>
      </p:sp>
    </p:spTree>
    <p:extLst>
      <p:ext uri="{BB962C8B-B14F-4D97-AF65-F5344CB8AC3E}">
        <p14:creationId xmlns:p14="http://schemas.microsoft.com/office/powerpoint/2010/main" val="25938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ДІЇ ПІД ЧАС АРТИЛЕРІЙСЬКОГО ОБСТРІЛУ </a:t>
            </a:r>
            <a:endParaRPr lang="uk-UA" altLang="uk-UA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1686" y="1771781"/>
            <a:ext cx="6316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65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не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панікуйте, негайно ляжте на землю та накрийте голову руками;</a:t>
            </a:r>
            <a:endParaRPr lang="uk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4" y="1585120"/>
            <a:ext cx="2350272" cy="147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87" y="2658463"/>
            <a:ext cx="2370013" cy="159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4783" y="3298418"/>
            <a:ext cx="6329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65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знайдіть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якесь укриття  або щільно притуліться до якогось виступу;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під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час обстрілів, якомога далі тримайтеся від вікон;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84" y="4331158"/>
            <a:ext cx="2350272" cy="139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91686" y="4614496"/>
            <a:ext cx="6316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у </a:t>
            </a:r>
            <a:r>
              <a:rPr lang="uk-UA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випадку коли в місті постійно обстрілюють житлові масиви, необхідно завчасно забарикадувати вікна мішками з піском, важкими меблями, речами</a:t>
            </a:r>
            <a:r>
              <a:rPr lang="uk-UA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783" y="5894078"/>
            <a:ext cx="8833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Bookman Old Style" panose="02050604050505020204" pitchFamily="18" charset="0"/>
              </a:rPr>
              <a:t>Пам’ятайте!!!</a:t>
            </a:r>
          </a:p>
          <a:p>
            <a:pPr algn="just"/>
            <a:r>
              <a:rPr lang="uk-UA" sz="1600" dirty="0" smtClean="0">
                <a:latin typeface="Bookman Old Style" panose="02050604050505020204" pitchFamily="18" charset="0"/>
              </a:rPr>
              <a:t>Найчастіше причиною поранення є не пряме попадання снаряду, а результат попадання осколків та вплив вибухової хвилі.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solidFill>
                  <a:prstClr val="black"/>
                </a:solidFill>
                <a:latin typeface="Times New Roman" panose="02020603050405020304" pitchFamily="18" charset="0"/>
              </a:rPr>
              <a:t>ВАШІ ДІЇ ПРИ ЗАХОПЛЕННІ АВТОБУСА (ТРОЛЕЙБУСА, ТРАМВАЯ) </a:t>
            </a:r>
            <a:endParaRPr lang="uk-UA" altLang="uk-UA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199" y="1502263"/>
            <a:ext cx="2190201" cy="157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4783" y="1502263"/>
            <a:ext cx="6509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якщо Ви опинилися в захопленому терористами автобусі (тролейбусі, трамваї), не привертайте до себе їх увагу;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огляньте салон, визначте місця можливого укриття в разі стрілянини;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заспокойтесь, спробуйте відволіктися від того, що відбувається;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3" y="3071923"/>
            <a:ext cx="2287236" cy="165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96084" y="3047716"/>
            <a:ext cx="6412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зніміть ювелірні прикраси, не дивіться в очі терористам, не пересувайтеся по салону і не відкривайте сумки без їх дозволу;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не реагуйте на їх провокаційну або зухвалу поведінку;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якщо спецслужби зроблять спробу штурму - лягайте на підлогу між кріслами і залишайтеся там до кінця штурму;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690" y="4863598"/>
            <a:ext cx="2370710" cy="168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4783" y="5391653"/>
            <a:ext cx="631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після звільнення негайно покиньте автобус (тролейбус, трамвай), тому що не виключена можливість попереднього його мінування терористами і подальшого вибуху.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solidFill>
                  <a:prstClr val="black"/>
                </a:solidFill>
                <a:latin typeface="Times New Roman" panose="02020603050405020304" pitchFamily="18" charset="0"/>
              </a:rPr>
              <a:t>ЯКЩО ВАС ВЗЯЛИ У ЗАРУЧНИКИ</a:t>
            </a:r>
            <a:endParaRPr lang="uk-UA" altLang="uk-UA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6383" y="1509368"/>
            <a:ext cx="60720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Bookman Old Style" panose="02050604050505020204" pitchFamily="18" charset="0"/>
              </a:rPr>
              <a:t>Якщо Ви опинилися в заручниках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не допускайте дій, які можуть спровокувати нападників до застосування зброї;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не звертайте увагу на образи і приниження, не дивіться в очі злочинцям, не поводьтесь зухвало;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виконуйте вимоги злочинців, не заперечуйте їм, не допускайте істерики і паніки;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перш ніж що-небудь зробити – запитуйте дозволу;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якщо Ви поранені, постарайтеся не рухатися, цим уникнете додаткової втрати крові.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660" t="3075" r="484" b="2091"/>
          <a:stretch/>
        </p:blipFill>
        <p:spPr>
          <a:xfrm>
            <a:off x="218941" y="1983346"/>
            <a:ext cx="2601532" cy="181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02" y="5035639"/>
            <a:ext cx="2836298" cy="169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4783" y="4664473"/>
            <a:ext cx="5891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Bookman Old Style" panose="02050604050505020204" pitchFamily="18" charset="0"/>
              </a:rPr>
              <a:t>При Вашому </a:t>
            </a:r>
            <a:r>
              <a:rPr lang="uk-UA" sz="1600" b="1" dirty="0" smtClean="0">
                <a:latin typeface="Bookman Old Style" panose="02050604050505020204" pitchFamily="18" charset="0"/>
              </a:rPr>
              <a:t>звільненні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</a:rPr>
              <a:t>ляжте на підлогу обличчям вниз, голову закрийте руками і не рухайтеся;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</a:rPr>
              <a:t>тримайтеся, по можливості, подалі від дверних та віконних прорізів;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</a:rPr>
              <a:t>ні в якому разі не біжіть назустріч працівникам спецслужб або від них, так як Вас можуть прийняти за злочинців.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solidFill>
                  <a:prstClr val="black"/>
                </a:solidFill>
                <a:latin typeface="Times New Roman" panose="02020603050405020304" pitchFamily="18" charset="0"/>
              </a:rPr>
              <a:t>ЩО РОБИТИ ПІД ЧАС ЕВАКУАЦІЇ</a:t>
            </a:r>
            <a:endParaRPr lang="uk-UA" altLang="uk-UA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783" y="1379953"/>
            <a:ext cx="638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Bookman Old Style" panose="02050604050505020204" pitchFamily="18" charset="0"/>
              </a:rPr>
              <a:t>Якщо Ви отримали інформацію про початок евакуації: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" y="1808770"/>
            <a:ext cx="2104497" cy="157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4071" y="3602278"/>
            <a:ext cx="380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відключіть електрику, газ, воду, погасіть в печі (каміні) вогонь;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758" y="2545913"/>
            <a:ext cx="4251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Bookman Old Style" panose="02050604050505020204" pitchFamily="18" charset="0"/>
              </a:rPr>
              <a:t>візьміть документи, гроші, цінності;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243" y="1811272"/>
            <a:ext cx="2003073" cy="137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01322" y="4440980"/>
            <a:ext cx="3649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надайте допомогу в евакуації літнім та тяжкохворим людям;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784" y="5384993"/>
            <a:ext cx="379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закрийте вхідні двері на замок;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Bookman Old Style" panose="02050604050505020204" pitchFamily="18" charset="0"/>
              </a:rPr>
              <a:t>повертайтеся в покинуте приміщення тільки після дозволу відповідальних за евакуацію осіб.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754" b="2751"/>
          <a:stretch/>
        </p:blipFill>
        <p:spPr>
          <a:xfrm>
            <a:off x="463639" y="3646748"/>
            <a:ext cx="1571298" cy="158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18" y="3587948"/>
            <a:ext cx="1972723" cy="147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1085" r="2239"/>
          <a:stretch/>
        </p:blipFill>
        <p:spPr>
          <a:xfrm>
            <a:off x="4559121" y="5279682"/>
            <a:ext cx="184168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2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" y="255281"/>
            <a:ext cx="809524" cy="809524"/>
          </a:xfrm>
          <a:prstGeom prst="rect">
            <a:avLst/>
          </a:prstGeom>
        </p:spPr>
      </p:pic>
      <p:sp>
        <p:nvSpPr>
          <p:cNvPr id="5" name="Горизонтальный свиток 2"/>
          <p:cNvSpPr>
            <a:spLocks noChangeArrowheads="1"/>
          </p:cNvSpPr>
          <p:nvPr/>
        </p:nvSpPr>
        <p:spPr bwMode="auto">
          <a:xfrm>
            <a:off x="1287888" y="255281"/>
            <a:ext cx="6501132" cy="847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uk-UA" b="1" dirty="0">
                <a:solidFill>
                  <a:prstClr val="black"/>
                </a:solidFill>
                <a:latin typeface="Times New Roman" panose="02020603050405020304" pitchFamily="18" charset="0"/>
              </a:rPr>
              <a:t>ЯК ПОВОДИТИ СЕБЕ У НАТОВПІ</a:t>
            </a:r>
            <a:endParaRPr lang="uk-UA" altLang="uk-UA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43" y="264911"/>
            <a:ext cx="742857" cy="838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4" y="1532671"/>
            <a:ext cx="2057143" cy="13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4940" y="1378123"/>
            <a:ext cx="65034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uk-UA" sz="1400" b="1" dirty="0" smtClean="0"/>
              <a:t>Найголовніше, це спробувати вибратися із натовпу людей, а за неможливості – рухатися разом із натовпом.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дотримуйтесь </a:t>
            </a:r>
            <a:r>
              <a:rPr lang="uk-UA" sz="1400" dirty="0"/>
              <a:t>загальної швидкості руху натовпу, за можливості стримуйте поштовхи ззаду і збоку;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спробуйте </a:t>
            </a:r>
            <a:r>
              <a:rPr lang="uk-UA" sz="1400" dirty="0"/>
              <a:t>вибратися з натовпу разом із людьми, які ведуть себе спокійно;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/>
              <a:t>не намагайтеся чинити опір стихійному руху натовпу, чіплятися за стіни, дерева, тощо, тримайтеся далі від скляних вітрин, сітчастих огорож, турнікетів, сцени</a:t>
            </a:r>
            <a:r>
              <a:rPr lang="uk-UA" sz="14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у разі падіння потрібно зігнути руки і ноги, захисти голову руками та робити спроби встати;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рекомендується не привертати до себе уваги висловлюваннями політичних, релігійних симпатій, ставленням до події, і не наближатися до групи осіб, яка поводиться особливо агресивно, не реагуйте на події, сутички, які трапляються поряд з вами.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4785" y="4983268"/>
            <a:ext cx="5865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Якщо з вами </a:t>
            </a:r>
            <a:r>
              <a:rPr lang="uk-UA" sz="1400" b="1" dirty="0" smtClean="0"/>
              <a:t>дитина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посадіть її на плечі та просувайтеся далі;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/>
              <a:t>якщо </a:t>
            </a:r>
            <a:r>
              <a:rPr lang="uk-UA" sz="1400" dirty="0"/>
              <a:t>ви удвох, поверніться обличчям один до одного, створивши зі своїх тіл і рук захисну капсулу для дитини, і просувайтеся далі. Після цього необхідно вибратися в безпечне місце і по можливості надати інформацію працівникам правоохоронних органів, надати чи отримати першу допомогу.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177" y="4834590"/>
            <a:ext cx="2625694" cy="174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5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747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2015-02-12T12:53:08Z</dcterms:created>
  <dcterms:modified xsi:type="dcterms:W3CDTF">2015-02-13T07:41:43Z</dcterms:modified>
</cp:coreProperties>
</file>